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84000"/>
  <p:notesSz cx="6858000" cy="9144000"/>
  <p:embeddedFontLst>
    <p:embeddedFont>
      <p:font typeface="Google Sans"/>
      <p:regular r:id="rId13"/>
      <p:bold r:id="rId14"/>
      <p:italic r:id="rId15"/>
      <p:boldItalic r:id="rId16"/>
    </p:embeddedFont>
    <p:embeddedFont>
      <p:font typeface="Google Sans Medium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  <p:embeddedFont>
      <p:font typeface="Open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Italic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italic.fntdata"/><Relationship Id="rId30" Type="http://schemas.openxmlformats.org/officeDocument/2006/relationships/font" Target="fonts/OpenSans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Light-boldItalic.fntdata"/><Relationship Id="rId13" Type="http://schemas.openxmlformats.org/officeDocument/2006/relationships/font" Target="fonts/GoogleSans-regular.fntdata"/><Relationship Id="rId12" Type="http://schemas.openxmlformats.org/officeDocument/2006/relationships/slide" Target="slides/slide8.xml"/><Relationship Id="rId15" Type="http://schemas.openxmlformats.org/officeDocument/2006/relationships/font" Target="fonts/GoogleSans-italic.fntdata"/><Relationship Id="rId14" Type="http://schemas.openxmlformats.org/officeDocument/2006/relationships/font" Target="fonts/GoogleSans-bold.fntdata"/><Relationship Id="rId17" Type="http://schemas.openxmlformats.org/officeDocument/2006/relationships/font" Target="fonts/GoogleSansMedium-regular.fntdata"/><Relationship Id="rId16" Type="http://schemas.openxmlformats.org/officeDocument/2006/relationships/font" Target="fonts/GoogleSans-boldItalic.fntdata"/><Relationship Id="rId19" Type="http://schemas.openxmlformats.org/officeDocument/2006/relationships/font" Target="fonts/GoogleSansMedium-italic.fntdata"/><Relationship Id="rId18" Type="http://schemas.openxmlformats.org/officeDocument/2006/relationships/font" Target="fonts/Google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d4ac5bf4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bd4ac5bf4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2e4655570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42e4655570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35db906e9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35db906e9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e4655570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2e4655570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1fedd72bc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11fedd72b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1fedd72bc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1fedd72bc_1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fedd72bc_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1fedd72bc_1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1fedd72bc_1_1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1fedd72bc_1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subTitle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subTitle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975" y="76702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 a GitHub</a:t>
            </a:r>
            <a:endParaRPr/>
          </a:p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5929600" y="8096125"/>
            <a:ext cx="105483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GDSC UCAM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@gdsc.ucam</a:t>
            </a:r>
            <a:endParaRPr/>
          </a:p>
        </p:txBody>
      </p:sp>
      <p:sp>
        <p:nvSpPr>
          <p:cNvPr id="116" name="Google Shape;116;p26"/>
          <p:cNvSpPr txBox="1"/>
          <p:nvPr>
            <p:ph idx="4294967295" type="subTitle"/>
          </p:nvPr>
        </p:nvSpPr>
        <p:spPr>
          <a:xfrm>
            <a:off x="2565500" y="6122600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rPr>
              <a:t>Y su integración con VS Code</a:t>
            </a:r>
            <a:endParaRPr>
              <a:solidFill>
                <a:srgbClr val="1A73E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y Git</a:t>
            </a:r>
            <a:endParaRPr/>
          </a:p>
        </p:txBody>
      </p:sp>
      <p:sp>
        <p:nvSpPr>
          <p:cNvPr id="122" name="Google Shape;122;p27"/>
          <p:cNvSpPr txBox="1"/>
          <p:nvPr>
            <p:ph idx="1" type="subTitle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2477575" y="6102575"/>
            <a:ext cx="15843300" cy="16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 una plataforma web de desarrollo colaborativo que utiliza el sistema de control de versiones Git.</a:t>
            </a:r>
            <a:endParaRPr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2477575" y="8265425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2477575" y="9479300"/>
            <a:ext cx="15843300" cy="16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 un sistema de control de versiones extremadamente rápido y eficiente para el mantenimiento de aplicaciones.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2278700" y="3143550"/>
            <a:ext cx="2920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</a:t>
            </a:r>
            <a:endParaRPr/>
          </a:p>
        </p:txBody>
      </p:sp>
      <p:sp>
        <p:nvSpPr>
          <p:cNvPr id="131" name="Google Shape;131;p28"/>
          <p:cNvSpPr txBox="1"/>
          <p:nvPr>
            <p:ph idx="2" type="body"/>
          </p:nvPr>
        </p:nvSpPr>
        <p:spPr>
          <a:xfrm>
            <a:off x="2679775" y="5374700"/>
            <a:ext cx="7074600" cy="5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Se instala en un sistema local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Popular por su modelo de ramas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Utiliza principalmente la línea de comandos</a:t>
            </a:r>
            <a:endParaRPr/>
          </a:p>
        </p:txBody>
      </p:sp>
      <p:sp>
        <p:nvSpPr>
          <p:cNvPr id="132" name="Google Shape;132;p28"/>
          <p:cNvSpPr txBox="1"/>
          <p:nvPr>
            <p:ph idx="2" type="body"/>
          </p:nvPr>
        </p:nvSpPr>
        <p:spPr>
          <a:xfrm>
            <a:off x="11053525" y="5374700"/>
            <a:ext cx="7074600" cy="5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Es un sistema web de almacenamiento para repositorios Git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Completamente en la nube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/>
              <a:t>Permite desarrollo colaborativo a gran escala</a:t>
            </a:r>
            <a:endParaRPr/>
          </a:p>
        </p:txBody>
      </p:sp>
      <p:sp>
        <p:nvSpPr>
          <p:cNvPr id="133" name="Google Shape;133;p28"/>
          <p:cNvSpPr txBox="1"/>
          <p:nvPr>
            <p:ph type="title"/>
          </p:nvPr>
        </p:nvSpPr>
        <p:spPr>
          <a:xfrm>
            <a:off x="11053525" y="3143550"/>
            <a:ext cx="44637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2400" y="3535050"/>
            <a:ext cx="1425725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26450" y="3393688"/>
            <a:ext cx="1425725" cy="14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idx="1" type="subTitle"/>
          </p:nvPr>
        </p:nvSpPr>
        <p:spPr>
          <a:xfrm>
            <a:off x="1095650" y="3035275"/>
            <a:ext cx="110154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(git add)</a:t>
            </a:r>
            <a:endParaRPr/>
          </a:p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1203350" y="4079650"/>
            <a:ext cx="110154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6"/>
              <a:t>Mueve los cambios realizados a la staging area, preparando para cambiar el repositorio</a:t>
            </a:r>
            <a:endParaRPr sz="4300"/>
          </a:p>
        </p:txBody>
      </p:sp>
      <p:sp>
        <p:nvSpPr>
          <p:cNvPr id="142" name="Google Shape;142;p29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Conceptos (comandos) </a:t>
            </a:r>
            <a:endParaRPr/>
          </a:p>
        </p:txBody>
      </p:sp>
      <p:sp>
        <p:nvSpPr>
          <p:cNvPr id="143" name="Google Shape;143;p29"/>
          <p:cNvSpPr txBox="1"/>
          <p:nvPr>
            <p:ph idx="1" type="subTitle"/>
          </p:nvPr>
        </p:nvSpPr>
        <p:spPr>
          <a:xfrm>
            <a:off x="1095650" y="6016875"/>
            <a:ext cx="110154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(git commit -m “”)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1203350" y="8998475"/>
            <a:ext cx="110154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Push (git push)</a:t>
            </a:r>
            <a:endParaRPr/>
          </a:p>
        </p:txBody>
      </p:sp>
      <p:sp>
        <p:nvSpPr>
          <p:cNvPr id="145" name="Google Shape;145;p29"/>
          <p:cNvSpPr txBox="1"/>
          <p:nvPr>
            <p:ph idx="2" type="body"/>
          </p:nvPr>
        </p:nvSpPr>
        <p:spPr>
          <a:xfrm>
            <a:off x="1203350" y="6942375"/>
            <a:ext cx="110154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6"/>
              <a:t>Realiza el cambio en el repositorio local con un mensaje documentando la nueva </a:t>
            </a:r>
            <a:r>
              <a:rPr lang="en-US" sz="3936"/>
              <a:t>versión</a:t>
            </a:r>
            <a:endParaRPr sz="4300"/>
          </a:p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1203350" y="9805100"/>
            <a:ext cx="110154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6"/>
              <a:t>Envía los cambios al repositorio remoto en GitHub</a:t>
            </a:r>
            <a:endParaRPr sz="4300"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595" y="3837050"/>
            <a:ext cx="9852480" cy="69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/>
          <p:nvPr/>
        </p:nvSpPr>
        <p:spPr>
          <a:xfrm>
            <a:off x="13438600" y="3657600"/>
            <a:ext cx="9852600" cy="7176900"/>
          </a:xfrm>
          <a:prstGeom prst="roundRect">
            <a:avLst>
              <a:gd fmla="val 0" name="adj"/>
            </a:avLst>
          </a:prstGeom>
          <a:noFill/>
          <a:ln cap="flat" cmpd="sng" w="76200">
            <a:solidFill>
              <a:srgbClr val="4285F4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idx="2" type="body"/>
          </p:nvPr>
        </p:nvSpPr>
        <p:spPr>
          <a:xfrm>
            <a:off x="1213950" y="3216113"/>
            <a:ext cx="21956100" cy="26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36"/>
              <a:t>Cada repositorio posee una rama, se pueden crear más para tener espacios de trabajo asilados a la rama principal, para desarrollar componentes nuevos, corregir bugs o experimentar con nuevas ideas.</a:t>
            </a:r>
            <a:endParaRPr sz="393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36"/>
          </a:p>
        </p:txBody>
      </p:sp>
      <p:sp>
        <p:nvSpPr>
          <p:cNvPr id="154" name="Google Shape;154;p30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Ramas (git branch)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100" y="5321975"/>
            <a:ext cx="13207998" cy="64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1203350" y="4079650"/>
            <a:ext cx="219063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comparan los cambios entre cada rama y se acepta o rechaza la mezcla</a:t>
            </a:r>
            <a:endParaRPr/>
          </a:p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893050" y="1290125"/>
            <a:ext cx="219561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162" name="Google Shape;162;p31"/>
          <p:cNvSpPr txBox="1"/>
          <p:nvPr>
            <p:ph idx="2" type="subTitle"/>
          </p:nvPr>
        </p:nvSpPr>
        <p:spPr>
          <a:xfrm>
            <a:off x="1095650" y="3035275"/>
            <a:ext cx="220140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Mezcla de una rama a otra</a:t>
            </a:r>
            <a:endParaRPr/>
          </a:p>
        </p:txBody>
      </p:sp>
      <p:cxnSp>
        <p:nvCxnSpPr>
          <p:cNvPr id="163" name="Google Shape;163;p31"/>
          <p:cNvCxnSpPr/>
          <p:nvPr/>
        </p:nvCxnSpPr>
        <p:spPr>
          <a:xfrm rot="10800000">
            <a:off x="11026616" y="7899001"/>
            <a:ext cx="0" cy="326370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4" name="Google Shape;164;p31"/>
          <p:cNvCxnSpPr/>
          <p:nvPr/>
        </p:nvCxnSpPr>
        <p:spPr>
          <a:xfrm rot="10800000">
            <a:off x="16027664" y="5975123"/>
            <a:ext cx="0" cy="137640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5" name="Google Shape;165;p31"/>
          <p:cNvCxnSpPr/>
          <p:nvPr/>
        </p:nvCxnSpPr>
        <p:spPr>
          <a:xfrm rot="10800000">
            <a:off x="6064766" y="5841022"/>
            <a:ext cx="20100" cy="151050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6" name="Google Shape;166;p31"/>
          <p:cNvSpPr/>
          <p:nvPr/>
        </p:nvSpPr>
        <p:spPr>
          <a:xfrm>
            <a:off x="-44582" y="7243274"/>
            <a:ext cx="22091700" cy="7656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774630" y="5382161"/>
            <a:ext cx="4151100" cy="14841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Crear una</a:t>
            </a:r>
            <a:endParaRPr sz="2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rama</a:t>
            </a:r>
            <a:endParaRPr sz="2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15235645" y="5334264"/>
            <a:ext cx="4151100" cy="1523700"/>
          </a:xfrm>
          <a:prstGeom prst="roundRect">
            <a:avLst>
              <a:gd fmla="val 1288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Unir las ramas</a:t>
            </a:r>
            <a:endParaRPr sz="2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9" name="Google Shape;169;p31"/>
          <p:cNvSpPr/>
          <p:nvPr/>
        </p:nvSpPr>
        <p:spPr>
          <a:xfrm>
            <a:off x="8925735" y="10316205"/>
            <a:ext cx="4151100" cy="14841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Abrir un </a:t>
            </a:r>
            <a:endParaRPr sz="2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500"/>
              <a:buFont typeface="Google Sans Medium"/>
              <a:buNone/>
            </a:pPr>
            <a:r>
              <a:rPr lang="en-US" sz="25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pull request</a:t>
            </a:r>
            <a:endParaRPr sz="25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7732335" y="5594262"/>
            <a:ext cx="791100" cy="7911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18214652" y="5700653"/>
            <a:ext cx="791100" cy="7911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11904741" y="10632906"/>
            <a:ext cx="791100" cy="79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7945489" y="5762241"/>
            <a:ext cx="430218" cy="455112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Google Sans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18395030" y="5868582"/>
            <a:ext cx="430218" cy="455112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Google Sans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12079435" y="10809024"/>
            <a:ext cx="430218" cy="455112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Google Sans"/>
              <a:buNone/>
            </a:pPr>
            <a:r>
              <a:t/>
            </a:r>
            <a:endParaRPr b="0" i="0" sz="29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424" y="5564450"/>
            <a:ext cx="954371" cy="111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7351" y="10521558"/>
            <a:ext cx="954375" cy="10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14651" y="5519372"/>
            <a:ext cx="954375" cy="12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482225" y="7355775"/>
            <a:ext cx="3212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Proceso de desarrollo</a:t>
            </a:r>
            <a:endParaRPr sz="23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4124300" y="7390363"/>
            <a:ext cx="658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Implementación</a:t>
            </a: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de un </a:t>
            </a: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componente</a:t>
            </a: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nuevo</a:t>
            </a:r>
            <a:endParaRPr sz="23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11026625" y="7390375"/>
            <a:ext cx="658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Revisión y discusión</a:t>
            </a:r>
            <a:endParaRPr sz="23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16027675" y="7390375"/>
            <a:ext cx="6587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Continúa</a:t>
            </a:r>
            <a:r>
              <a:rPr lang="en-US" sz="23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el proceso de desarrollo</a:t>
            </a:r>
            <a:endParaRPr sz="23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2278700" y="3143550"/>
            <a:ext cx="14542500" cy="1926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Forks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2477575" y="4888700"/>
            <a:ext cx="17061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ventaja del </a:t>
            </a:r>
            <a:r>
              <a:rPr lang="en-US"/>
              <a:t>código</a:t>
            </a:r>
            <a:r>
              <a:rPr lang="en-US"/>
              <a:t> abierto</a:t>
            </a:r>
            <a:endParaRPr/>
          </a:p>
        </p:txBody>
      </p:sp>
      <p:sp>
        <p:nvSpPr>
          <p:cNvPr id="189" name="Google Shape;189;p32"/>
          <p:cNvSpPr txBox="1"/>
          <p:nvPr>
            <p:ph idx="2" type="body"/>
          </p:nvPr>
        </p:nvSpPr>
        <p:spPr>
          <a:xfrm>
            <a:off x="2477575" y="6102575"/>
            <a:ext cx="15843300" cy="3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 fork permite hacer una copia de cualquier repositorio abierto en GitHub.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 puede hacer un pull request al repositorio original para aportar a otro proyecto.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¡Muchas gracias!</a:t>
            </a:r>
            <a:endParaRPr/>
          </a:p>
        </p:txBody>
      </p:sp>
      <p:sp>
        <p:nvSpPr>
          <p:cNvPr id="195" name="Google Shape;195;p33"/>
          <p:cNvSpPr txBox="1"/>
          <p:nvPr>
            <p:ph idx="1" type="subTitle"/>
          </p:nvPr>
        </p:nvSpPr>
        <p:spPr>
          <a:xfrm>
            <a:off x="5929600" y="8096125"/>
            <a:ext cx="44601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Oscar Romero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@OscsRomero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r>
              <a:rPr lang="en-US"/>
              <a:t>@oscsromero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18377" l="13711" r="0" t="13353"/>
          <a:stretch/>
        </p:blipFill>
        <p:spPr>
          <a:xfrm>
            <a:off x="2225325" y="7222150"/>
            <a:ext cx="3498000" cy="345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Google Shape;591;p28" id="197" name="Google Shape;19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0751" y="8820325"/>
            <a:ext cx="509726" cy="5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7750" y="7202800"/>
            <a:ext cx="3498000" cy="349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14468975" y="8096125"/>
            <a:ext cx="44601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Jorge Arcas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@DevArcas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@_jorgeav</a:t>
            </a:r>
            <a:endParaRPr/>
          </a:p>
        </p:txBody>
      </p:sp>
      <p:pic>
        <p:nvPicPr>
          <p:cNvPr descr="Google Shape;591;p28"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23776" y="8820325"/>
            <a:ext cx="509726" cy="50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6">
            <a:alphaModFix/>
          </a:blip>
          <a:srcRect b="-10038" l="-13196" r="-13209" t="-10038"/>
          <a:stretch/>
        </p:blipFill>
        <p:spPr>
          <a:xfrm>
            <a:off x="6030757" y="9512113"/>
            <a:ext cx="509700" cy="48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6">
            <a:alphaModFix/>
          </a:blip>
          <a:srcRect b="-10038" l="-13196" r="-13209" t="-10038"/>
          <a:stretch/>
        </p:blipFill>
        <p:spPr>
          <a:xfrm>
            <a:off x="14623795" y="9512113"/>
            <a:ext cx="509700" cy="48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